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1"/>
  </p:notesMasterIdLst>
  <p:handoutMasterIdLst>
    <p:handoutMasterId r:id="rId12"/>
  </p:handoutMasterIdLst>
  <p:sldIdLst>
    <p:sldId id="273" r:id="rId2"/>
    <p:sldId id="310" r:id="rId3"/>
    <p:sldId id="305" r:id="rId4"/>
    <p:sldId id="312" r:id="rId5"/>
    <p:sldId id="306" r:id="rId6"/>
    <p:sldId id="307" r:id="rId7"/>
    <p:sldId id="308" r:id="rId8"/>
    <p:sldId id="309" r:id="rId9"/>
    <p:sldId id="31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E5EFC01-4A38-4C84-A6A4-EDF387057727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8E23CAA-63B6-4BA3-8A22-694FEB9EE100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A4ABF-3FF9-41E3-B662-FB234ED5EB1B}" type="slidenum">
              <a:rPr lang="fa-IR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A4ABF-3FF9-41E3-B662-FB234ED5EB1B}" type="slidenum">
              <a:rPr lang="fa-IR" smtClean="0"/>
              <a:pPr/>
              <a:t>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3AC81-0182-4973-8E9E-FA3165F0429B}" type="slidenum">
              <a:rPr lang="fa-IR" smtClean="0"/>
              <a:pPr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3AC81-0182-4973-8E9E-FA3165F0429B}" type="slidenum">
              <a:rPr lang="fa-IR" smtClean="0"/>
              <a:pPr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3AC81-0182-4973-8E9E-FA3165F0429B}" type="slidenum">
              <a:rPr lang="fa-IR" smtClean="0"/>
              <a:pPr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3AC81-0182-4973-8E9E-FA3165F0429B}" type="slidenum">
              <a:rPr lang="fa-IR" smtClean="0"/>
              <a:pPr/>
              <a:t>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3AC81-0182-4973-8E9E-FA3165F0429B}" type="slidenum">
              <a:rPr lang="fa-IR" smtClean="0"/>
              <a:pPr/>
              <a:t>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3AC81-0182-4973-8E9E-FA3165F0429B}" type="slidenum">
              <a:rPr lang="fa-IR" smtClean="0"/>
              <a:pPr/>
              <a:t>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3AC81-0182-4973-8E9E-FA3165F0429B}" type="slidenum">
              <a:rPr lang="fa-IR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F423519C-E6B8-4C83-BA81-84287947C9C7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4398C-930D-4179-808B-48E21602AD06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30F90-C588-4F21-88B7-3B88E461FF1B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8DB84BB-B8ED-4665-B103-FC539F44F5C3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DBA6F9B-9053-4713-90A0-409A123A4B6A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F0B0-CF56-4E65-9C34-7E63EDE6B92B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7BC07-98D8-4FBF-B8EE-AAC140816A83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29D07B6-0715-4730-A4C7-659F099A0C08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CF469-32D9-4938-8A14-F55C5DAF2411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E458705-969C-4762-90F5-9C1CBEAC7692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71D7DBC-DFD2-4085-AEC6-C93158CC0AFC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426959F-856D-4AC2-89A9-A9BC73861FFF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iles/Askari.docx" TargetMode="External"/><Relationship Id="rId3" Type="http://schemas.openxmlformats.org/officeDocument/2006/relationships/hyperlink" Target="Files/ImamAli.Plan.pdf" TargetMode="External"/><Relationship Id="rId7" Type="http://schemas.openxmlformats.org/officeDocument/2006/relationships/hyperlink" Target="Files/IMAGE0041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s/IMAGE0044.JPG" TargetMode="External"/><Relationship Id="rId5" Type="http://schemas.openxmlformats.org/officeDocument/2006/relationships/hyperlink" Target="Files/IMAGE0043.JPG" TargetMode="External"/><Relationship Id="rId4" Type="http://schemas.openxmlformats.org/officeDocument/2006/relationships/hyperlink" Target="Files/IMAGE0042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tock/Imam%20Jawa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Stock/BnShu'ba.Tuhaf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1371600"/>
          </a:xfrm>
          <a:noFill/>
        </p:spPr>
        <p:txBody>
          <a:bodyPr/>
          <a:lstStyle/>
          <a:p>
            <a:pPr algn="r" rtl="1" eaLnBrk="1" hangingPunct="1"/>
            <a:endParaRPr lang="en-US" sz="6600" dirty="0" smtClean="0">
              <a:cs typeface="Zar" pitchFamily="2" charset="-78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17713"/>
            <a:ext cx="8497888" cy="4114800"/>
          </a:xfrm>
        </p:spPr>
        <p:txBody>
          <a:bodyPr>
            <a:normAutofit/>
          </a:bodyPr>
          <a:lstStyle/>
          <a:p>
            <a:pPr algn="r" rtl="1" eaLnBrk="1" hangingPunct="1">
              <a:buNone/>
              <a:defRPr/>
            </a:pPr>
            <a:endParaRPr lang="fa-IR" sz="6600" dirty="0" smtClean="0">
              <a:cs typeface="Badr" pitchFamily="2" charset="-78"/>
            </a:endParaRPr>
          </a:p>
          <a:p>
            <a:pPr algn="ctr" rtl="1" eaLnBrk="1" hangingPunct="1">
              <a:buNone/>
              <a:defRPr/>
            </a:pPr>
            <a:r>
              <a:rPr lang="fa-IR" sz="13800" dirty="0" smtClean="0">
                <a:latin typeface="IranNastaliq" pitchFamily="18" charset="0"/>
                <a:cs typeface="IranNastaliq" pitchFamily="18" charset="0"/>
              </a:rPr>
              <a:t>بسم الله الرحمن الرحيم</a:t>
            </a:r>
            <a:endParaRPr lang="en-US" sz="13800" dirty="0" smtClean="0">
              <a:effectLst>
                <a:outerShdw blurRad="38100" dist="38100" dir="2700000" algn="tl">
                  <a:srgbClr val="C0C0C0"/>
                </a:outerShdw>
              </a:effectLst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1371600"/>
          </a:xfrm>
          <a:noFill/>
        </p:spPr>
        <p:txBody>
          <a:bodyPr/>
          <a:lstStyle/>
          <a:p>
            <a:pPr algn="r" rtl="1" eaLnBrk="1" hangingPunct="1"/>
            <a:r>
              <a:rPr lang="ru-RU" altLang="zh-CN" sz="6600" dirty="0" smtClean="0">
                <a:cs typeface="Times New Roman" pitchFamily="18" charset="0"/>
              </a:rPr>
              <a:t>    </a:t>
            </a:r>
            <a:r>
              <a:rPr lang="ar-SA" altLang="zh-CN" sz="6600" dirty="0" smtClean="0">
                <a:cs typeface="Zar" pitchFamily="2" charset="-78"/>
              </a:rPr>
              <a:t>جلسه </a:t>
            </a:r>
            <a:r>
              <a:rPr lang="fa-IR" altLang="zh-CN" sz="6600" dirty="0" smtClean="0">
                <a:cs typeface="Zar" pitchFamily="2" charset="-78"/>
              </a:rPr>
              <a:t>اول</a:t>
            </a:r>
            <a:endParaRPr lang="en-US" sz="6600" dirty="0" smtClean="0">
              <a:cs typeface="Zar" pitchFamily="2" charset="-78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algn="r" rtl="1" eaLnBrk="1" hangingPunct="1">
              <a:buNone/>
              <a:defRPr/>
            </a:pPr>
            <a:endParaRPr lang="fa-IR" sz="6600" dirty="0" smtClean="0">
              <a:cs typeface="Badr" pitchFamily="2" charset="-78"/>
            </a:endParaRPr>
          </a:p>
          <a:p>
            <a:pPr algn="r" rtl="1" eaLnBrk="1" hangingPunct="1">
              <a:buNone/>
              <a:defRPr/>
            </a:pPr>
            <a:r>
              <a:rPr lang="fa-IR" sz="6600" b="1" dirty="0" smtClean="0">
                <a:cs typeface="Badr" pitchFamily="2" charset="-78"/>
              </a:rPr>
              <a:t> </a:t>
            </a:r>
            <a:r>
              <a:rPr lang="fa-IR" sz="6000" b="1" dirty="0" smtClean="0">
                <a:cs typeface="Badr" pitchFamily="2" charset="-78"/>
              </a:rPr>
              <a:t> طراحی و مديريت منابع</a:t>
            </a:r>
            <a:endParaRPr lang="en-US" sz="6600" b="1" dirty="0" smtClean="0">
              <a:effectLst>
                <a:outerShdw blurRad="38100" dist="38100" dir="2700000" algn="tl">
                  <a:srgbClr val="C0C0C0"/>
                </a:outerShdw>
              </a:effectLst>
              <a:cs typeface="Badr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pPr algn="r" rtl="1" eaLnBrk="1" hangingPunct="1"/>
            <a:r>
              <a:rPr lang="fa-IR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a-IR" sz="4800" dirty="0" smtClean="0">
                <a:latin typeface="Times New Roman" pitchFamily="18" charset="0"/>
                <a:cs typeface="Zar" pitchFamily="2" charset="-78"/>
              </a:rPr>
              <a:t>ساختار مقالات</a:t>
            </a:r>
            <a:r>
              <a:rPr lang="ru-RU" sz="5400" dirty="0" smtClean="0">
                <a:latin typeface="Times New Roman" pitchFamily="18" charset="0"/>
                <a:cs typeface="Zar" pitchFamily="2" charset="-78"/>
              </a:rPr>
              <a:t> </a:t>
            </a:r>
            <a:r>
              <a:rPr lang="fa-IR" sz="5400" dirty="0" smtClean="0">
                <a:latin typeface="Times New Roman" pitchFamily="18" charset="0"/>
                <a:cs typeface="Zar" pitchFamily="2" charset="-78"/>
              </a:rPr>
              <a:t>شخصيت</a:t>
            </a:r>
            <a:endParaRPr lang="en-US" sz="4800" dirty="0" smtClean="0">
              <a:latin typeface="Times New Roman" pitchFamily="18" charset="0"/>
              <a:cs typeface="Zar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2688" y="1676400"/>
            <a:ext cx="7772400" cy="4876800"/>
          </a:xfrm>
        </p:spPr>
        <p:txBody>
          <a:bodyPr/>
          <a:lstStyle/>
          <a:p>
            <a:pPr algn="r" rtl="1"/>
            <a:r>
              <a:rPr lang="fa-IR" sz="2400" dirty="0" smtClean="0">
                <a:cs typeface="Zar" pitchFamily="2" charset="-78"/>
              </a:rPr>
              <a:t>(مطالعه دکترين محور: اين فرد چرا مهم است؟)</a:t>
            </a:r>
            <a:endParaRPr lang="en-US" sz="2400" dirty="0" smtClean="0">
              <a:cs typeface="Zar" pitchFamily="2" charset="-78"/>
            </a:endParaRPr>
          </a:p>
          <a:p>
            <a:pPr algn="r" rtl="1"/>
            <a:r>
              <a:rPr lang="fa-IR" sz="2400" dirty="0" smtClean="0">
                <a:cs typeface="Zar" pitchFamily="2" charset="-78"/>
              </a:rPr>
              <a:t>	احوال شخصيه (تبار، موطن، تولد، خانواده، سفرها، درگذشت)</a:t>
            </a:r>
            <a:endParaRPr lang="en-US" sz="2400" dirty="0" smtClean="0">
              <a:cs typeface="Zar" pitchFamily="2" charset="-78"/>
            </a:endParaRPr>
          </a:p>
          <a:p>
            <a:pPr algn="r" rtl="1"/>
            <a:r>
              <a:rPr lang="fa-IR" sz="2400" dirty="0" smtClean="0">
                <a:cs typeface="Zar" pitchFamily="2" charset="-78"/>
              </a:rPr>
              <a:t>	تحصيلات</a:t>
            </a:r>
            <a:endParaRPr lang="en-US" sz="2400" dirty="0" smtClean="0">
              <a:cs typeface="Zar" pitchFamily="2" charset="-78"/>
            </a:endParaRPr>
          </a:p>
          <a:p>
            <a:pPr algn="r" rtl="1"/>
            <a:r>
              <a:rPr lang="fa-IR" sz="2400" dirty="0" smtClean="0">
                <a:cs typeface="Zar" pitchFamily="2" charset="-78"/>
              </a:rPr>
              <a:t>	فعاليت اجتماعی و سياسی</a:t>
            </a:r>
            <a:endParaRPr lang="en-US" sz="2400" dirty="0" smtClean="0">
              <a:cs typeface="Zar" pitchFamily="2" charset="-78"/>
            </a:endParaRPr>
          </a:p>
          <a:p>
            <a:pPr algn="r" rtl="1"/>
            <a:r>
              <a:rPr lang="fa-IR" sz="2400" dirty="0" smtClean="0">
                <a:cs typeface="Zar" pitchFamily="2" charset="-78"/>
              </a:rPr>
              <a:t>فعاليت علمی و آموزش</a:t>
            </a:r>
            <a:endParaRPr lang="en-US" sz="2400" dirty="0" smtClean="0">
              <a:cs typeface="Zar" pitchFamily="2" charset="-78"/>
            </a:endParaRPr>
          </a:p>
          <a:p>
            <a:pPr algn="r" rtl="1"/>
            <a:r>
              <a:rPr lang="fa-IR" sz="2400" dirty="0" smtClean="0">
                <a:cs typeface="Zar" pitchFamily="2" charset="-78"/>
              </a:rPr>
              <a:t>	حوزه­های دانش، تعلقات مکتبی</a:t>
            </a:r>
            <a:endParaRPr lang="en-US" sz="2400" dirty="0" smtClean="0">
              <a:cs typeface="Zar" pitchFamily="2" charset="-78"/>
            </a:endParaRPr>
          </a:p>
          <a:p>
            <a:pPr algn="r" rtl="1"/>
            <a:r>
              <a:rPr lang="fa-IR" sz="2400" dirty="0" smtClean="0">
                <a:cs typeface="Zar" pitchFamily="2" charset="-78"/>
              </a:rPr>
              <a:t>	نظريات و انديشه­ها</a:t>
            </a:r>
            <a:endParaRPr lang="en-US" sz="2400" dirty="0" smtClean="0">
              <a:cs typeface="Zar" pitchFamily="2" charset="-78"/>
            </a:endParaRPr>
          </a:p>
          <a:p>
            <a:pPr algn="r" rtl="1"/>
            <a:r>
              <a:rPr lang="fa-IR" sz="2400" dirty="0" smtClean="0">
                <a:cs typeface="Zar" pitchFamily="2" charset="-78"/>
              </a:rPr>
              <a:t>	آثار (اعم از کتب، اشعار، آثار هنری و ...)</a:t>
            </a:r>
            <a:endParaRPr lang="en-US" sz="2400" dirty="0" smtClean="0">
              <a:cs typeface="Zar" pitchFamily="2" charset="-78"/>
            </a:endParaRPr>
          </a:p>
          <a:p>
            <a:pPr algn="r" rtl="1"/>
            <a:r>
              <a:rPr lang="fa-IR" sz="2400" dirty="0" smtClean="0">
                <a:cs typeface="Zar" pitchFamily="2" charset="-78"/>
              </a:rPr>
              <a:t>         {اخت. ارزيابی منابع}</a:t>
            </a:r>
            <a:endParaRPr lang="en-US" sz="2400" dirty="0" smtClean="0">
              <a:cs typeface="Zar" pitchFamily="2" charset="-78"/>
            </a:endParaRPr>
          </a:p>
          <a:p>
            <a:pPr algn="r" rtl="1"/>
            <a:r>
              <a:rPr lang="fa-IR" sz="2400" dirty="0" smtClean="0">
                <a:cs typeface="Zar" pitchFamily="2" charset="-78"/>
              </a:rPr>
              <a:t>	{اخت. مطالعات درجه دوم}</a:t>
            </a:r>
          </a:p>
          <a:p>
            <a:pPr algn="r" rtl="1" eaLnBrk="1" hangingPunct="1"/>
            <a:endParaRPr lang="en-US" sz="6600" dirty="0" smtClean="0">
              <a:cs typeface="Mitra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pPr algn="r" rtl="1" eaLnBrk="1" hangingPunct="1"/>
            <a:r>
              <a:rPr lang="fa-IR" sz="4800" b="1" dirty="0" smtClean="0">
                <a:latin typeface="Times New Roman" pitchFamily="18" charset="0"/>
                <a:cs typeface="Zar" pitchFamily="2" charset="-78"/>
              </a:rPr>
              <a:t>    </a:t>
            </a:r>
            <a:r>
              <a:rPr lang="fa-IR" sz="4800" b="1" dirty="0" smtClean="0">
                <a:latin typeface="Times New Roman" pitchFamily="18" charset="0"/>
                <a:cs typeface="Zar" pitchFamily="2" charset="-78"/>
              </a:rPr>
              <a:t>طرح مقالات </a:t>
            </a:r>
            <a:r>
              <a:rPr lang="fa-IR" sz="4800" b="1" dirty="0" smtClean="0">
                <a:latin typeface="Times New Roman" pitchFamily="18" charset="0"/>
                <a:cs typeface="Zar" pitchFamily="2" charset="-78"/>
              </a:rPr>
              <a:t>چاپ شده</a:t>
            </a:r>
            <a:endParaRPr lang="en-US" sz="4800" b="1" dirty="0" smtClean="0">
              <a:latin typeface="Times New Roman" pitchFamily="18" charset="0"/>
              <a:cs typeface="Zar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2688" y="1676400"/>
            <a:ext cx="7772400" cy="4876800"/>
          </a:xfrm>
        </p:spPr>
        <p:txBody>
          <a:bodyPr/>
          <a:lstStyle/>
          <a:p>
            <a:pPr algn="r" rtl="1"/>
            <a:endParaRPr lang="fa-IR" sz="2400" dirty="0" smtClean="0"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cs typeface="Zar" pitchFamily="2" charset="-78"/>
                <a:hlinkClick r:id="rId3" action="ppaction://hlinkfile"/>
              </a:rPr>
              <a:t>امير المؤمنين</a:t>
            </a:r>
            <a:r>
              <a:rPr lang="fa-IR" sz="4000" dirty="0" smtClean="0">
                <a:cs typeface="Zar" pitchFamily="2" charset="-78"/>
              </a:rPr>
              <a:t> (ع)</a:t>
            </a:r>
          </a:p>
          <a:p>
            <a:pPr algn="r" rtl="1" eaLnBrk="1" hangingPunct="1"/>
            <a:r>
              <a:rPr lang="fa-IR" sz="4000" dirty="0" smtClean="0">
                <a:cs typeface="Zar" pitchFamily="2" charset="-78"/>
                <a:hlinkClick r:id="rId4" action="ppaction://hlinkfile"/>
              </a:rPr>
              <a:t>امام حسن مجتبی </a:t>
            </a:r>
            <a:r>
              <a:rPr lang="fa-IR" sz="4000" dirty="0" smtClean="0">
                <a:cs typeface="Zar" pitchFamily="2" charset="-78"/>
              </a:rPr>
              <a:t>(ع)</a:t>
            </a:r>
          </a:p>
          <a:p>
            <a:pPr algn="r" rtl="1" eaLnBrk="1" hangingPunct="1"/>
            <a:r>
              <a:rPr lang="fa-IR" sz="4000" dirty="0" smtClean="0">
                <a:cs typeface="Zar" pitchFamily="2" charset="-78"/>
                <a:hlinkClick r:id="rId5" action="ppaction://hlinkfile"/>
              </a:rPr>
              <a:t>امام حسين </a:t>
            </a:r>
            <a:r>
              <a:rPr lang="fa-IR" sz="4000" dirty="0" smtClean="0">
                <a:cs typeface="Zar" pitchFamily="2" charset="-78"/>
              </a:rPr>
              <a:t>(ع) </a:t>
            </a:r>
            <a:r>
              <a:rPr lang="fa-IR" sz="4000" dirty="0" smtClean="0">
                <a:cs typeface="Zar" pitchFamily="2" charset="-78"/>
                <a:hlinkClick r:id="rId6" action="ppaction://hlinkfile"/>
              </a:rPr>
              <a:t>#</a:t>
            </a:r>
            <a:endParaRPr lang="fa-IR" sz="4000" dirty="0" smtClean="0"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cs typeface="Zar" pitchFamily="2" charset="-78"/>
                <a:hlinkClick r:id="rId7" action="ppaction://hlinkfile"/>
              </a:rPr>
              <a:t>امام جعفر صادق</a:t>
            </a:r>
            <a:r>
              <a:rPr lang="fa-IR" sz="4000" dirty="0" smtClean="0">
                <a:cs typeface="Zar" pitchFamily="2" charset="-78"/>
              </a:rPr>
              <a:t> (ع)</a:t>
            </a:r>
          </a:p>
          <a:p>
            <a:pPr algn="r" rtl="1" eaLnBrk="1" hangingPunct="1"/>
            <a:r>
              <a:rPr lang="fa-IR" sz="4000" dirty="0" smtClean="0">
                <a:cs typeface="Zar" pitchFamily="2" charset="-78"/>
                <a:hlinkClick r:id="rId8" action="ppaction://hlinkfile"/>
              </a:rPr>
              <a:t>امام حسن عسکری </a:t>
            </a:r>
            <a:r>
              <a:rPr lang="fa-IR" sz="4000" dirty="0" smtClean="0">
                <a:cs typeface="Zar" pitchFamily="2" charset="-78"/>
              </a:rPr>
              <a:t>(ع)</a:t>
            </a:r>
            <a:endParaRPr lang="en-US" sz="4000" dirty="0" smtClean="0">
              <a:cs typeface="Mitra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pPr algn="r" rtl="1" eaLnBrk="1" hangingPunct="1"/>
            <a:r>
              <a:rPr lang="fa-IR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a-IR" sz="4800" dirty="0" smtClean="0">
                <a:latin typeface="Times New Roman" pitchFamily="18" charset="0"/>
                <a:cs typeface="Zar" pitchFamily="2" charset="-78"/>
              </a:rPr>
              <a:t>ساماندهی به داده ها</a:t>
            </a:r>
            <a:endParaRPr lang="en-US" sz="4800" dirty="0" smtClean="0">
              <a:latin typeface="Times New Roman" pitchFamily="18" charset="0"/>
              <a:cs typeface="Zar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2688" y="1676400"/>
            <a:ext cx="7772400" cy="4876800"/>
          </a:xfrm>
        </p:spPr>
        <p:txBody>
          <a:bodyPr/>
          <a:lstStyle/>
          <a:p>
            <a:pPr algn="r" rtl="1"/>
            <a:r>
              <a:rPr lang="fa-IR" sz="4000" b="1" dirty="0" smtClean="0">
                <a:cs typeface="Zar" pitchFamily="2" charset="-78"/>
              </a:rPr>
              <a:t>تهيه نقشه راه: </a:t>
            </a:r>
          </a:p>
          <a:p>
            <a:pPr algn="r" rtl="1"/>
            <a:r>
              <a:rPr lang="fa-IR" sz="4000" dirty="0" smtClean="0">
                <a:cs typeface="Zar" pitchFamily="2" charset="-78"/>
              </a:rPr>
              <a:t>جغرافيايی</a:t>
            </a:r>
          </a:p>
          <a:p>
            <a:pPr algn="r" rtl="1"/>
            <a:r>
              <a:rPr lang="fa-IR" sz="4000" dirty="0" smtClean="0">
                <a:cs typeface="Zar" pitchFamily="2" charset="-78"/>
              </a:rPr>
              <a:t>تاريخی</a:t>
            </a:r>
          </a:p>
          <a:p>
            <a:pPr algn="r" rtl="1"/>
            <a:r>
              <a:rPr lang="fa-IR" sz="4000" dirty="0" smtClean="0">
                <a:cs typeface="Zar" pitchFamily="2" charset="-78"/>
              </a:rPr>
              <a:t>طبقات </a:t>
            </a:r>
          </a:p>
          <a:p>
            <a:pPr algn="r" rtl="1" eaLnBrk="1" hangingPunct="1"/>
            <a:endParaRPr lang="fa-IR" sz="3600" dirty="0" smtClean="0">
              <a:cs typeface="Mitra" pitchFamily="2" charset="-78"/>
            </a:endParaRPr>
          </a:p>
          <a:p>
            <a:pPr algn="r" rtl="1" eaLnBrk="1" hangingPunct="1"/>
            <a:r>
              <a:rPr lang="fa-IR" sz="3600" dirty="0" smtClean="0">
                <a:cs typeface="Mitra" pitchFamily="2" charset="-78"/>
              </a:rPr>
              <a:t>نمونه امام هادی (ع)</a:t>
            </a:r>
          </a:p>
          <a:p>
            <a:pPr algn="r" rtl="1" eaLnBrk="1" hangingPunct="1"/>
            <a:r>
              <a:rPr lang="fa-IR" sz="3600" dirty="0" smtClean="0">
                <a:cs typeface="Mitra" pitchFamily="2" charset="-78"/>
              </a:rPr>
              <a:t>نمونه امام عسکری (ع)</a:t>
            </a:r>
            <a:endParaRPr lang="en-US" sz="3600" dirty="0" smtClean="0">
              <a:cs typeface="Mitra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pPr algn="r" rtl="1" eaLnBrk="1" hangingPunct="1"/>
            <a:r>
              <a:rPr lang="fa-IR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a-IR" sz="4800" dirty="0" smtClean="0">
                <a:latin typeface="Times New Roman" pitchFamily="18" charset="0"/>
                <a:cs typeface="Zar" pitchFamily="2" charset="-78"/>
              </a:rPr>
              <a:t>ساماندهی به داده ها</a:t>
            </a:r>
            <a:endParaRPr lang="en-US" sz="4800" dirty="0" smtClean="0">
              <a:latin typeface="Times New Roman" pitchFamily="18" charset="0"/>
              <a:cs typeface="Zar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2688" y="1676400"/>
            <a:ext cx="7772400" cy="4876800"/>
          </a:xfrm>
        </p:spPr>
        <p:txBody>
          <a:bodyPr/>
          <a:lstStyle/>
          <a:p>
            <a:pPr algn="r" rtl="1"/>
            <a:r>
              <a:rPr lang="fa-IR" sz="4000" dirty="0" smtClean="0">
                <a:cs typeface="Zar" pitchFamily="2" charset="-78"/>
              </a:rPr>
              <a:t>فرآوری ايده­ها و گردآوری داده­ها (کدام اول و کدام دوم؟)</a:t>
            </a:r>
            <a:endParaRPr lang="en-US" sz="4000" dirty="0" smtClean="0">
              <a:cs typeface="Zar" pitchFamily="2" charset="-78"/>
            </a:endParaRPr>
          </a:p>
          <a:p>
            <a:pPr algn="r" rtl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سامان­دهی و غنی­سازی داده­ها (+علاج عناوين پرمنبع و کم­منبع)</a:t>
            </a:r>
          </a:p>
          <a:p>
            <a:pPr algn="l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(facts &amp; Interpretations)</a:t>
            </a:r>
          </a:p>
          <a:p>
            <a:pPr algn="r" rtl="1"/>
            <a:r>
              <a:rPr lang="fa-IR" sz="4000" dirty="0" smtClean="0">
                <a:cs typeface="Zar" pitchFamily="2" charset="-78"/>
              </a:rPr>
              <a:t>آزمون همبستگی داده­ها و پرهيز از گسيختگی</a:t>
            </a:r>
            <a:endParaRPr lang="en-US" sz="4000" dirty="0">
              <a:cs typeface="Zar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pPr algn="r" rtl="1" eaLnBrk="1" hangingPunct="1"/>
            <a:r>
              <a:rPr lang="fa-IR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a-IR" sz="4800" dirty="0" smtClean="0">
                <a:latin typeface="Times New Roman" pitchFamily="18" charset="0"/>
                <a:cs typeface="Zar" pitchFamily="2" charset="-78"/>
              </a:rPr>
              <a:t>ساماندهی به </a:t>
            </a:r>
            <a:r>
              <a:rPr lang="fa-IR" sz="4800" smtClean="0">
                <a:latin typeface="Times New Roman" pitchFamily="18" charset="0"/>
                <a:cs typeface="Zar" pitchFamily="2" charset="-78"/>
              </a:rPr>
              <a:t>داده ها و تجهيز</a:t>
            </a:r>
            <a:endParaRPr lang="en-US" sz="4800" dirty="0" smtClean="0">
              <a:latin typeface="Times New Roman" pitchFamily="18" charset="0"/>
              <a:cs typeface="Zar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2688" y="1676400"/>
            <a:ext cx="7772400" cy="4876800"/>
          </a:xfrm>
        </p:spPr>
        <p:txBody>
          <a:bodyPr/>
          <a:lstStyle/>
          <a:p>
            <a:pPr algn="r" rtl="1"/>
            <a:r>
              <a:rPr lang="fa-IR" sz="4000" dirty="0" smtClean="0">
                <a:cs typeface="Zar" pitchFamily="2" charset="-78"/>
              </a:rPr>
              <a:t>داده های مربوط به: اصحاب امام جعفر صادق (ع) در رجال شيخ طوسی و برقی</a:t>
            </a:r>
          </a:p>
          <a:p>
            <a:pPr>
              <a:buNone/>
            </a:pPr>
            <a:r>
              <a:rPr lang="fa-IR" sz="4000" dirty="0" smtClean="0">
                <a:cs typeface="Zar" pitchFamily="2" charset="-78"/>
              </a:rPr>
              <a:t>	داده های مربوط به: </a:t>
            </a:r>
            <a:r>
              <a:rPr lang="fa-IR" sz="4000" dirty="0" smtClean="0">
                <a:cs typeface="Zar" pitchFamily="2" charset="-78"/>
                <a:hlinkClick r:id="rId3" action="ppaction://hlinkfile"/>
              </a:rPr>
              <a:t>شرايط و بافت فرهنگی در عصر امام جواد (ع)</a:t>
            </a:r>
            <a:endParaRPr lang="fa-IR" sz="4000" dirty="0" smtClean="0">
              <a:cs typeface="Zar" pitchFamily="2" charset="-78"/>
            </a:endParaRPr>
          </a:p>
          <a:p>
            <a:pPr algn="r" rtl="1"/>
            <a:r>
              <a:rPr lang="fa-IR" sz="4000" dirty="0" smtClean="0">
                <a:cs typeface="Zar" pitchFamily="2" charset="-78"/>
              </a:rPr>
              <a:t>داده های مربوط به: </a:t>
            </a:r>
            <a:r>
              <a:rPr lang="fa-IR" sz="4000" dirty="0" smtClean="0">
                <a:cs typeface="Zar" pitchFamily="2" charset="-78"/>
                <a:hlinkClick r:id="rId4" action="ppaction://hlinkfile"/>
              </a:rPr>
              <a:t>آموزه های اخلاقی در منقولات از امام حسن عسکری (ع)</a:t>
            </a:r>
            <a:endParaRPr lang="en-US" sz="4000" dirty="0">
              <a:cs typeface="Zar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pPr algn="r" rtl="1" eaLnBrk="1" hangingPunct="1"/>
            <a:r>
              <a:rPr lang="fa-IR" sz="4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a-IR" sz="4800" dirty="0" smtClean="0">
                <a:latin typeface="Times New Roman" pitchFamily="18" charset="0"/>
                <a:cs typeface="Zar" pitchFamily="2" charset="-78"/>
              </a:rPr>
              <a:t> </a:t>
            </a:r>
            <a:r>
              <a:rPr lang="fa-IR" sz="4800" b="1" dirty="0" smtClean="0">
                <a:cs typeface="Zar" pitchFamily="2" charset="-78"/>
              </a:rPr>
              <a:t>مسائل مربوط به ارجاع</a:t>
            </a:r>
            <a:endParaRPr lang="en-US" sz="4800" dirty="0" smtClean="0">
              <a:latin typeface="Times New Roman" pitchFamily="18" charset="0"/>
              <a:cs typeface="Zar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2688" y="1676400"/>
            <a:ext cx="7772400" cy="4876800"/>
          </a:xfrm>
        </p:spPr>
        <p:txBody>
          <a:bodyPr/>
          <a:lstStyle/>
          <a:p>
            <a:pPr algn="r" rtl="1"/>
            <a:endParaRPr lang="fa-IR" sz="4000" dirty="0" smtClean="0">
              <a:cs typeface="Zar" pitchFamily="2" charset="-78"/>
            </a:endParaRPr>
          </a:p>
          <a:p>
            <a:pPr algn="r" rtl="1"/>
            <a:r>
              <a:rPr lang="fa-IR" sz="4000" dirty="0" smtClean="0">
                <a:cs typeface="Zar" pitchFamily="2" charset="-78"/>
              </a:rPr>
              <a:t>کيفيت علاج تعدد ارجاعات</a:t>
            </a:r>
            <a:endParaRPr lang="en-US" sz="4000" dirty="0">
              <a:cs typeface="Zar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pPr algn="r" rtl="1" eaLnBrk="1" hangingPunct="1"/>
            <a:r>
              <a:rPr lang="fa-IR" sz="4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a-IR" sz="4800" dirty="0" smtClean="0">
                <a:latin typeface="Times New Roman" pitchFamily="18" charset="0"/>
                <a:cs typeface="Zar" pitchFamily="2" charset="-78"/>
              </a:rPr>
              <a:t> </a:t>
            </a:r>
            <a:r>
              <a:rPr lang="fa-IR" sz="4800" b="1" dirty="0" smtClean="0">
                <a:cs typeface="Zar" pitchFamily="2" charset="-78"/>
              </a:rPr>
              <a:t>لحن مقالات</a:t>
            </a:r>
            <a:endParaRPr lang="en-US" sz="4800" dirty="0" smtClean="0">
              <a:latin typeface="Times New Roman" pitchFamily="18" charset="0"/>
              <a:cs typeface="Zar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2688" y="1676400"/>
            <a:ext cx="7772400" cy="4876800"/>
          </a:xfrm>
        </p:spPr>
        <p:txBody>
          <a:bodyPr/>
          <a:lstStyle/>
          <a:p>
            <a:pPr algn="r" rtl="1"/>
            <a:endParaRPr lang="fa-IR" sz="4000" dirty="0" smtClean="0">
              <a:cs typeface="Zar" pitchFamily="2" charset="-78"/>
            </a:endParaRPr>
          </a:p>
          <a:p>
            <a:pPr algn="r" rtl="1"/>
            <a:r>
              <a:rPr lang="fa-IR" sz="4000" dirty="0" smtClean="0">
                <a:cs typeface="Zar" pitchFamily="2" charset="-78"/>
              </a:rPr>
              <a:t>حفظ لفظ گزارشی (تکيه بر </a:t>
            </a:r>
            <a:r>
              <a:rPr lang="en-US" sz="4000" dirty="0" smtClean="0">
                <a:cs typeface="Zar" pitchFamily="2" charset="-78"/>
              </a:rPr>
              <a:t>fact</a:t>
            </a:r>
            <a:r>
              <a:rPr lang="fa-IR" sz="4000" dirty="0" smtClean="0">
                <a:cs typeface="Zar" pitchFamily="2" charset="-78"/>
              </a:rPr>
              <a:t> ها)</a:t>
            </a:r>
          </a:p>
          <a:p>
            <a:pPr algn="r" rtl="1"/>
            <a:endParaRPr lang="fa-IR" sz="4000" dirty="0" smtClean="0">
              <a:cs typeface="Zar" pitchFamily="2" charset="-78"/>
            </a:endParaRPr>
          </a:p>
          <a:p>
            <a:pPr algn="r" rtl="1"/>
            <a:r>
              <a:rPr lang="fa-IR" sz="4000" smtClean="0">
                <a:cs typeface="Zar" pitchFamily="2" charset="-78"/>
              </a:rPr>
              <a:t>در صورت گفت و گو در باره فضايل و مناقب، بحث از آنها به صورت گزارش از فکت ها</a:t>
            </a:r>
            <a:endParaRPr lang="en-US" sz="4000" dirty="0">
              <a:cs typeface="Zar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rgbClr val="55863C"/>
      </a:dk1>
      <a:lt1>
        <a:srgbClr val="FFFFFF"/>
      </a:lt1>
      <a:dk2>
        <a:srgbClr val="375F2F"/>
      </a:dk2>
      <a:lt2>
        <a:srgbClr val="D1EFB3"/>
      </a:lt2>
      <a:accent1>
        <a:srgbClr val="00CC66"/>
      </a:accent1>
      <a:accent2>
        <a:srgbClr val="8EAC66"/>
      </a:accent2>
      <a:accent3>
        <a:srgbClr val="AEB6AD"/>
      </a:accent3>
      <a:accent4>
        <a:srgbClr val="DADADA"/>
      </a:accent4>
      <a:accent5>
        <a:srgbClr val="AAE2B8"/>
      </a:accent5>
      <a:accent6>
        <a:srgbClr val="809B5C"/>
      </a:accent6>
      <a:hlink>
        <a:srgbClr val="B4EF7F"/>
      </a:hlink>
      <a:folHlink>
        <a:srgbClr val="F8F6AC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326</TotalTime>
  <Words>196</Words>
  <Application>Microsoft Office PowerPoint</Application>
  <PresentationFormat>On-screen Show (4:3)</PresentationFormat>
  <Paragraphs>57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Slide 1</vt:lpstr>
      <vt:lpstr>    جلسه اول</vt:lpstr>
      <vt:lpstr> ساختار مقالات شخصيت</vt:lpstr>
      <vt:lpstr>    طرح مقالات چاپ شده</vt:lpstr>
      <vt:lpstr>   ساماندهی به داده ها</vt:lpstr>
      <vt:lpstr>   ساماندهی به داده ها</vt:lpstr>
      <vt:lpstr>   ساماندهی به داده ها و تجهيز</vt:lpstr>
      <vt:lpstr>   مسائل مربوط به ارجاع</vt:lpstr>
      <vt:lpstr>   لحن مقالات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A.P</cp:lastModifiedBy>
  <cp:revision>58</cp:revision>
  <dcterms:created xsi:type="dcterms:W3CDTF">1601-01-01T00:00:00Z</dcterms:created>
  <dcterms:modified xsi:type="dcterms:W3CDTF">2016-01-20T14:30:38Z</dcterms:modified>
</cp:coreProperties>
</file>